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1" r:id="rId4"/>
    <p:sldId id="257" r:id="rId5"/>
    <p:sldId id="261" r:id="rId6"/>
    <p:sldId id="270" r:id="rId7"/>
    <p:sldId id="269" r:id="rId8"/>
    <p:sldId id="268" r:id="rId9"/>
    <p:sldId id="267" r:id="rId10"/>
    <p:sldId id="266" r:id="rId11"/>
    <p:sldId id="265" r:id="rId12"/>
    <p:sldId id="264" r:id="rId13"/>
    <p:sldId id="263" r:id="rId14"/>
    <p:sldId id="262" r:id="rId15"/>
    <p:sldId id="260" r:id="rId16"/>
    <p:sldId id="258" r:id="rId17"/>
    <p:sldId id="259" r:id="rId18"/>
    <p:sldId id="281" r:id="rId19"/>
    <p:sldId id="273" r:id="rId20"/>
    <p:sldId id="280" r:id="rId21"/>
    <p:sldId id="279" r:id="rId22"/>
    <p:sldId id="278" r:id="rId23"/>
    <p:sldId id="277" r:id="rId24"/>
    <p:sldId id="276" r:id="rId25"/>
    <p:sldId id="275" r:id="rId26"/>
    <p:sldId id="288" r:id="rId27"/>
    <p:sldId id="274" r:id="rId28"/>
    <p:sldId id="287" r:id="rId29"/>
    <p:sldId id="286" r:id="rId30"/>
    <p:sldId id="285" r:id="rId31"/>
    <p:sldId id="284" r:id="rId32"/>
    <p:sldId id="283" r:id="rId33"/>
    <p:sldId id="282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2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6F33-3CFC-4630-BB1F-A3FF79F92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68222-CC03-4196-B233-534A1B58C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1AFB7-29F9-44E3-9E83-24313538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80563-9BA6-464D-8477-7C4ACC55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E8E7-C6FC-4E68-8A51-EF47E7A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3166-7783-412F-A248-200AE69B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B73EA-B10B-45C9-941B-B93C535B0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3303-9DD3-49F5-B30A-1247F514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BD9C4-ABBF-464D-9939-11BC4F57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CF605-84E5-4AA4-A2F2-D187E7D8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3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E3704D-4944-4A6F-88D4-193F5A313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77046-29EF-4992-B143-276E7D6C8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65DCB-A6EE-41EE-925E-9DD47849B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E2E6C-1E3D-422E-B588-668C091F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D3BEA-7BC4-48F7-A6E8-D753ABBD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A145-EE9B-43D2-A750-5E6C232D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8B02-958A-4C3C-82CD-7E7C3DFB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3C686-B81F-4A12-BA89-4691FDB3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590A8-3E5A-4873-BBBE-856E3E93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9D1D0-EED9-454F-A26B-C7C8B744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0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D7B8-FC77-49F0-B814-9A981465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2BFAD-38E6-4122-B468-A3727A73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D53A2-510B-48BF-BB36-DD4E99C7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918BD-C980-4E8E-A2A7-1478EA2A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583CE-27FA-4C5F-8D30-0726893D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0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A51D-FFC0-4191-8F7A-EB554FCF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2EFF1-FD73-4678-8E37-F6C7A7A99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5AF24-9886-4D4C-849D-30185C8C9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C8F02-214D-479F-93C2-53615D7E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9A945-3177-4F1C-8729-1397C98A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AB751-71C6-442C-BEC6-52B1AB6C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4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9ECD-6481-44AF-88FA-83A31C20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2A236-79FC-4345-9E4A-859C1D9D0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B7BD1-E0B2-49DB-B059-3D4D55493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9DF88-D485-4310-9171-C86B99B8A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8C9A45-86F4-4EA6-923A-CF4FA255E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1B574-84F6-4DCB-9D6D-03C3A70F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D78472-96E0-41D8-83EC-E66E196D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F0269-BED7-4CA9-BFEC-B8F41523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2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AD6C-DC1B-47E7-997F-EB731C5B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5A726E-4DDA-47B2-95B4-AB5E06822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AA69E-FA4C-4295-8814-0ECAE7A31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F23A6-1693-4A94-963F-C9600EBE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4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EB3CC-E432-4D6C-8B5B-E4286FD92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1E56A-AB98-445A-B01D-840A7816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41CAE-89D0-464F-BEA1-C17C233D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4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5A566-C185-4035-95CF-7FB7A532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628D-AF6E-433D-85A7-C51B5F286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ECE28-9B90-4A23-B271-6DBC4A4CB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E8FD5-0A4E-405B-B69F-535AE148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052C9-1B16-4629-8301-39A7C563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7A0F2-9A5F-412F-A1C7-DDEB4B94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7248-EB83-4FEC-A146-462ECDFB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5D678-3044-4474-920B-88AEC507C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EA73D-EBFA-4C5C-8C40-52D0625BE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48E0C-DCFB-4378-9E77-286F81FB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B2A6C-E2B4-4DB7-B62E-D64DB99A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B4C17-0A82-4546-B16C-F5B5B26B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8FD17C-3E12-44BE-A4C5-15375DE1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B3EB-7802-44CC-A32D-03CFC22A3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578D9-82B3-40E1-AD3D-4561AF973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2C2B3-AD90-467E-BD37-83753FBB7D19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04230-26E0-4D05-BD79-7BAAE12ED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F3D03-C3D4-496F-9978-38605C2A4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57EC1-5986-473E-86A1-54592941F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3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velop/develop-images/dockerfile_best-practices/#labe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0133F1-177D-4912-9607-870CBB7C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1036112"/>
            <a:ext cx="8375106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27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2ACA7-FB70-4BB2-AA28-BD222F30DA97}"/>
              </a:ext>
            </a:extLst>
          </p:cNvPr>
          <p:cNvSpPr txBox="1"/>
          <p:nvPr/>
        </p:nvSpPr>
        <p:spPr>
          <a:xfrm>
            <a:off x="1" y="521077"/>
            <a:ext cx="121208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Containers are a perfect fit for microservices and solve the problems that were identified on an earlier slide. </a:t>
            </a:r>
          </a:p>
          <a:p>
            <a:r>
              <a:rPr lang="en-US" sz="1200" dirty="0">
                <a:effectLst/>
              </a:rPr>
              <a:t>Containers makes it easier to decompose your applications into microservices that can run side by side on the same instance. </a:t>
            </a:r>
          </a:p>
          <a:p>
            <a:r>
              <a:rPr lang="en-US" sz="1200" dirty="0">
                <a:effectLst/>
              </a:rPr>
              <a:t>Just as shipping containers standardized transport of freight goods, software containers aim to standardize the transport of applications. Ever see a stack of shipping containers on the back</a:t>
            </a:r>
          </a:p>
          <a:p>
            <a:r>
              <a:rPr lang="en-US" sz="1200" dirty="0"/>
              <a:t>   </a:t>
            </a:r>
            <a:r>
              <a:rPr lang="en-US" sz="1200" dirty="0">
                <a:effectLst/>
              </a:rPr>
              <a:t> of a truck or ship? Everyone has. It's funny to think that, just 50 years ago, these structures had only just been invented.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Prior to the introduction of the modern shipping container, merchants who wished to ship goods overseas used what is referred to as break-bulk shipping. </a:t>
            </a:r>
          </a:p>
          <a:p>
            <a:r>
              <a:rPr lang="en-US" sz="1200" dirty="0">
                <a:effectLst/>
              </a:rPr>
              <a:t>Goods were shipped in sacks, crates, cartons, drums, casks, barrels, and boxes of various weights, shapes, and sizes. </a:t>
            </a:r>
          </a:p>
          <a:p>
            <a:r>
              <a:rPr lang="en-US" sz="1200" dirty="0">
                <a:effectLst/>
              </a:rPr>
              <a:t>The lack of standardization made loading and unloading cargo time-consuming and cumbersome, forcing ships to spend long times moored at port.</a:t>
            </a:r>
          </a:p>
          <a:p>
            <a:r>
              <a:rPr lang="en-US" sz="1200" dirty="0">
                <a:effectLst/>
              </a:rPr>
              <a:t> It also resulted in frequent cargo theft and damage. In 1956, a man named Malcom McLean began hauling goods in standard-sized container boxes. </a:t>
            </a:r>
          </a:p>
          <a:p>
            <a:r>
              <a:rPr lang="en-US" sz="1200" dirty="0">
                <a:effectLst/>
              </a:rPr>
              <a:t>The boxes were much easier to load and unload. Ships could be overhauled or designed so that these boxes could be stacked efficiently one on top of the other. </a:t>
            </a:r>
          </a:p>
          <a:p>
            <a:r>
              <a:rPr lang="en-US" sz="1200" dirty="0">
                <a:effectLst/>
              </a:rPr>
              <a:t>The system proved so popular that an ISO standard was created to standardize the size, capacity, and latching mechanisms for containers so that they could be easily moved </a:t>
            </a:r>
          </a:p>
          <a:p>
            <a:r>
              <a:rPr lang="en-US" sz="1200" dirty="0"/>
              <a:t>   </a:t>
            </a:r>
            <a:r>
              <a:rPr lang="en-US" sz="1200" dirty="0">
                <a:effectLst/>
              </a:rPr>
              <a:t>between ships, trucks, and railroad cars created by different manufacturers.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The people who created Docker asked themselves: </a:t>
            </a:r>
          </a:p>
          <a:p>
            <a:r>
              <a:rPr lang="en-US" sz="1200" dirty="0">
                <a:effectLst/>
              </a:rPr>
              <a:t>Why can't we do the same thing for software applications? Indeed, software applications are still in much the same state as shipping containers were 50 years ago. </a:t>
            </a:r>
          </a:p>
          <a:p>
            <a:r>
              <a:rPr lang="en-US" sz="1200" dirty="0">
                <a:effectLst/>
              </a:rPr>
              <a:t>Every developer is familiar with how difficult it is to make an application that works perfectly well on a development box function equally well in testing, staging, or production. </a:t>
            </a:r>
          </a:p>
          <a:p>
            <a:r>
              <a:rPr lang="en-US" sz="1200" dirty="0">
                <a:effectLst/>
              </a:rPr>
              <a:t>One of the largest headaches experienced by new developers on a large software development project is getting the build to work on their local machines.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The bright idea of the people behind Docker was to create a container that contained everything a software application would need to run - all of its files, file system structure, daemons, libraries, </a:t>
            </a:r>
            <a:r>
              <a:rPr lang="en-US" sz="1200" dirty="0"/>
              <a:t> </a:t>
            </a:r>
            <a:r>
              <a:rPr lang="en-US" sz="1200" dirty="0">
                <a:effectLst/>
              </a:rPr>
              <a:t>and application dependencies. Let's see in the subsequent slides exactly how this works.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By using containers, you decouple applications from operating systems. </a:t>
            </a:r>
          </a:p>
          <a:p>
            <a:r>
              <a:rPr lang="en-US" sz="1200" dirty="0">
                <a:effectLst/>
              </a:rPr>
              <a:t>This ensures that users have a clean Linux operating system and can run everything else in an isolated container. </a:t>
            </a:r>
          </a:p>
          <a:p>
            <a:r>
              <a:rPr lang="en-US" sz="1200" dirty="0">
                <a:effectLst/>
              </a:rPr>
              <a:t>The Linux kernel features - </a:t>
            </a:r>
            <a:r>
              <a:rPr lang="en-US" sz="1200" dirty="0" err="1">
                <a:effectLst/>
              </a:rPr>
              <a:t>cgroups</a:t>
            </a:r>
            <a:r>
              <a:rPr lang="en-US" sz="1200" dirty="0">
                <a:effectLst/>
              </a:rPr>
              <a:t> and namespaces, create walls between containers and other processes running on the host. Linux namespaces, wrap a set of system resources </a:t>
            </a:r>
          </a:p>
          <a:p>
            <a:r>
              <a:rPr lang="en-US" sz="1200" dirty="0"/>
              <a:t>   </a:t>
            </a:r>
            <a:r>
              <a:rPr lang="en-US" sz="1200" dirty="0">
                <a:effectLst/>
              </a:rPr>
              <a:t>and present them to a process to make it look like they are dedicated to that process. </a:t>
            </a:r>
          </a:p>
          <a:p>
            <a:r>
              <a:rPr lang="en-US" sz="1200" dirty="0">
                <a:effectLst/>
              </a:rPr>
              <a:t>Linux </a:t>
            </a:r>
            <a:r>
              <a:rPr lang="en-US" sz="1200" dirty="0" err="1">
                <a:effectLst/>
              </a:rPr>
              <a:t>cgroups</a:t>
            </a:r>
            <a:r>
              <a:rPr lang="en-US" sz="1200" dirty="0">
                <a:effectLst/>
              </a:rPr>
              <a:t>, govern the isolation and usage of system resources, such as CPU and memory, for a group of processes.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For example, if you have an application that takes up a lot of CPU cycles and memory, such as a scientific computing application, </a:t>
            </a:r>
          </a:p>
          <a:p>
            <a:r>
              <a:rPr lang="en-US" sz="1200" dirty="0"/>
              <a:t>     </a:t>
            </a:r>
            <a:r>
              <a:rPr lang="en-US" sz="1200" dirty="0">
                <a:effectLst/>
              </a:rPr>
              <a:t>you can put the application in a group to limit its CPU and memory usage. </a:t>
            </a:r>
          </a:p>
          <a:p>
            <a:r>
              <a:rPr lang="en-US" sz="1200" dirty="0">
                <a:effectLst/>
              </a:rPr>
              <a:t>Namespaces deal with resource isolation for a single process, while </a:t>
            </a:r>
            <a:r>
              <a:rPr lang="en-US" sz="1200" dirty="0" err="1">
                <a:effectLst/>
              </a:rPr>
              <a:t>cgroups</a:t>
            </a:r>
            <a:r>
              <a:rPr lang="en-US" sz="1200" dirty="0">
                <a:effectLst/>
              </a:rPr>
              <a:t> manage resources for a group of processes. </a:t>
            </a:r>
          </a:p>
          <a:p>
            <a:r>
              <a:rPr lang="en-US" sz="1200" dirty="0">
                <a:effectLst/>
              </a:rPr>
              <a:t>Sources: http://www.worldshipping.org/about-the-industry/history-of-containerization/the-birth-of-intermodalism.</a:t>
            </a:r>
          </a:p>
          <a:p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7972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9BA58-775E-430E-AA3E-B675FD2B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120444"/>
            <a:ext cx="8337002" cy="4747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B2FC1-46D6-4304-AF10-E8CAE1A1EFB6}"/>
              </a:ext>
            </a:extLst>
          </p:cNvPr>
          <p:cNvSpPr txBox="1"/>
          <p:nvPr/>
        </p:nvSpPr>
        <p:spPr>
          <a:xfrm>
            <a:off x="142240" y="4868115"/>
            <a:ext cx="117603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When hearing the capabilities of containers, it is somewhat intuitive to think that it sounds just like a virtual machine. However, the differences are in the details. </a:t>
            </a:r>
          </a:p>
          <a:p>
            <a:r>
              <a:rPr lang="en-US" sz="1200" dirty="0">
                <a:effectLst/>
              </a:rPr>
              <a:t>The number one difference is the lack of a hypervisor requirement. Containers can run on any Linux system with appropriate kernel feature support and the Docker daemon present.</a:t>
            </a:r>
          </a:p>
          <a:p>
            <a:r>
              <a:rPr lang="en-US" sz="1200" dirty="0">
                <a:effectLst/>
              </a:rPr>
              <a:t> This makes them extremely portable. Your laptop, your VM, your EC2 instance, and your bare metal server are all potential hosts.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The lack of a hypervisor requirement also results in almost no noticeable performance overhead.</a:t>
            </a:r>
          </a:p>
          <a:p>
            <a:r>
              <a:rPr lang="en-US" sz="1200" dirty="0">
                <a:effectLst/>
              </a:rPr>
              <a:t>The processes are talking directly to the kernel and are largely unaware of their container silo. </a:t>
            </a:r>
          </a:p>
          <a:p>
            <a:r>
              <a:rPr lang="en-US" sz="1200" dirty="0">
                <a:effectLst/>
              </a:rPr>
              <a:t>Most containers boot in just a couple of seconds.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Where VMs are isolated at the operating system level, containers are isolated at the kernel level. </a:t>
            </a:r>
          </a:p>
          <a:p>
            <a:r>
              <a:rPr lang="en-US" sz="1200" dirty="0">
                <a:effectLst/>
              </a:rPr>
              <a:t>This means that several applications can run on a single host operating system, and yet still have their own file system, storage, RAM, libraries, essentially, their own "view"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0481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4EF7C3-2222-47D3-AACC-12E873A3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85" y="1028492"/>
            <a:ext cx="8420830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4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D90A06-F4CD-4766-935B-FD24E6282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23" y="88747"/>
            <a:ext cx="6524353" cy="3722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D82E97-B461-46EA-BC46-E1A7AD3C9058}"/>
              </a:ext>
            </a:extLst>
          </p:cNvPr>
          <p:cNvSpPr txBox="1"/>
          <p:nvPr/>
        </p:nvSpPr>
        <p:spPr>
          <a:xfrm>
            <a:off x="254000" y="3811012"/>
            <a:ext cx="111533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Containers in general are perfect for microservices and Amazon ECS further simplifies such architectures: </a:t>
            </a:r>
          </a:p>
          <a:p>
            <a:r>
              <a:rPr lang="en-US" sz="1200" dirty="0">
                <a:effectLst/>
              </a:rPr>
              <a:t>• Containers make services easy to model in an immutable image with all of your dependencies. </a:t>
            </a:r>
          </a:p>
          <a:p>
            <a:r>
              <a:rPr lang="en-US" sz="1200" dirty="0">
                <a:effectLst/>
              </a:rPr>
              <a:t>• Containers can use any application and any programming language. </a:t>
            </a:r>
          </a:p>
          <a:p>
            <a:r>
              <a:rPr lang="en-US" sz="1200" dirty="0">
                <a:effectLst/>
              </a:rPr>
              <a:t>• The container image is a versioned artifact, so you can track your container images to the source they came from. </a:t>
            </a:r>
          </a:p>
          <a:p>
            <a:r>
              <a:rPr lang="en-US" sz="1200" dirty="0">
                <a:effectLst/>
              </a:rPr>
              <a:t>• You can test your containers locally, and deploy the same artifact to scale. </a:t>
            </a:r>
          </a:p>
          <a:p>
            <a:endParaRPr lang="en-US" sz="1200" dirty="0"/>
          </a:p>
          <a:p>
            <a:r>
              <a:rPr lang="en-US" sz="1200" b="1" dirty="0">
                <a:effectLst/>
              </a:rPr>
              <a:t>Batch Jobs </a:t>
            </a:r>
          </a:p>
          <a:p>
            <a:r>
              <a:rPr lang="en-US" sz="1200" dirty="0">
                <a:effectLst/>
              </a:rPr>
              <a:t>Docker containers are suited for batch job workloads. Batch jobs are often short-lived and embarrassingly parallel. </a:t>
            </a:r>
          </a:p>
          <a:p>
            <a:r>
              <a:rPr lang="en-US" sz="1200" dirty="0">
                <a:effectLst/>
              </a:rPr>
              <a:t>You can package your batch processing application into a Docker image so that you can deploy it anywhere, such as in Amazon ECS. </a:t>
            </a:r>
          </a:p>
          <a:p>
            <a:endParaRPr lang="en-US" sz="1200" dirty="0"/>
          </a:p>
          <a:p>
            <a:r>
              <a:rPr lang="en-US" sz="1200" b="1" dirty="0">
                <a:effectLst/>
              </a:rPr>
              <a:t>CI/CD </a:t>
            </a:r>
          </a:p>
          <a:p>
            <a:r>
              <a:rPr lang="en-US" sz="1200" dirty="0">
                <a:effectLst/>
              </a:rPr>
              <a:t>Continuous integration and continuous deployment (CICD) is a common process that are based on Docker containers. You can create a pipeline that takes the following actions: </a:t>
            </a:r>
          </a:p>
          <a:p>
            <a:r>
              <a:rPr lang="en-US" sz="1200" dirty="0">
                <a:effectLst/>
              </a:rPr>
              <a:t>• Monitors changes to a source code repository </a:t>
            </a:r>
          </a:p>
          <a:p>
            <a:r>
              <a:rPr lang="en-US" sz="1200" dirty="0">
                <a:effectLst/>
              </a:rPr>
              <a:t>• Builds a new Docker image from that source </a:t>
            </a:r>
          </a:p>
          <a:p>
            <a:r>
              <a:rPr lang="en-US" sz="1200" dirty="0">
                <a:effectLst/>
              </a:rPr>
              <a:t>• Pushes the image to an image repository such as Amazon ECR or Docker Hub </a:t>
            </a:r>
          </a:p>
          <a:p>
            <a:r>
              <a:rPr lang="en-US" sz="1200" dirty="0">
                <a:effectLst/>
              </a:rPr>
              <a:t>• Updates your Amazon ECS services to use the new image in your </a:t>
            </a:r>
            <a:r>
              <a:rPr lang="en-US" sz="1200" dirty="0" err="1">
                <a:effectLst/>
              </a:rPr>
              <a:t>applicatio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262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CBEC1-6179-4198-BE06-97DA62F7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598" y="107745"/>
            <a:ext cx="8352244" cy="4732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F3040-CF4D-4C88-95A5-A05343D790E0}"/>
              </a:ext>
            </a:extLst>
          </p:cNvPr>
          <p:cNvSpPr txBox="1"/>
          <p:nvPr/>
        </p:nvSpPr>
        <p:spPr>
          <a:xfrm>
            <a:off x="0" y="4927600"/>
            <a:ext cx="115482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Using Docker, all of the different tiers of your Web application architecture could be constructed as independent Docker containers. </a:t>
            </a:r>
          </a:p>
          <a:p>
            <a:r>
              <a:rPr lang="en-US" sz="1200" dirty="0">
                <a:effectLst/>
              </a:rPr>
              <a:t>If you are deploying a microservices architecture, you could implement each service as its own separate Docker container. </a:t>
            </a:r>
          </a:p>
          <a:p>
            <a:r>
              <a:rPr lang="en-US" sz="1200" dirty="0">
                <a:effectLst/>
              </a:rPr>
              <a:t>Such an approach has several advantages: </a:t>
            </a:r>
          </a:p>
          <a:p>
            <a:r>
              <a:rPr lang="en-US" sz="1200" dirty="0">
                <a:effectLst/>
              </a:rPr>
              <a:t> You can distribute running services across instances on an Amazon EC2 fleet. </a:t>
            </a:r>
          </a:p>
          <a:p>
            <a:r>
              <a:rPr lang="en-US" sz="1200" dirty="0">
                <a:effectLst/>
              </a:rPr>
              <a:t>• You can run multiple services on a single Amazon EC2 instance within your fleet. This allows maximizing the CPU and memory usage of your existing instances. </a:t>
            </a:r>
          </a:p>
          <a:p>
            <a:r>
              <a:rPr lang="en-US" sz="1200" dirty="0">
                <a:effectLst/>
              </a:rPr>
              <a:t>• You can run multiple different versions of a service simultaneously - even on the same machine, assuming that they bind to different ports. </a:t>
            </a:r>
          </a:p>
          <a:p>
            <a:r>
              <a:rPr lang="en-US" sz="1200" dirty="0">
                <a:effectLst/>
              </a:rPr>
              <a:t>This allows you to release breaking changes in services while retaining backward compatibility with applications that may not have yet been modified to work against the new version.</a:t>
            </a:r>
          </a:p>
        </p:txBody>
      </p:sp>
    </p:spTree>
    <p:extLst>
      <p:ext uri="{BB962C8B-B14F-4D97-AF65-F5344CB8AC3E}">
        <p14:creationId xmlns:p14="http://schemas.microsoft.com/office/powerpoint/2010/main" val="1319510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72B1E-556D-4159-A3FB-DDC03B69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109016"/>
            <a:ext cx="8359864" cy="4709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FD709E-2A0D-47B0-9157-91C349E1823B}"/>
              </a:ext>
            </a:extLst>
          </p:cNvPr>
          <p:cNvSpPr txBox="1"/>
          <p:nvPr/>
        </p:nvSpPr>
        <p:spPr>
          <a:xfrm>
            <a:off x="0" y="4937760"/>
            <a:ext cx="117003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To deploy applications on Amazon ECS, your application components must be architected to run in containers. </a:t>
            </a:r>
          </a:p>
          <a:p>
            <a:r>
              <a:rPr lang="en-US" sz="1200" dirty="0">
                <a:effectLst/>
              </a:rPr>
              <a:t>A Docker container is a standardized unit of software development, containing everything that your software application needs to run: code, runtime, system tools, system libraries, etc. </a:t>
            </a:r>
          </a:p>
          <a:p>
            <a:r>
              <a:rPr lang="en-US" sz="1200" dirty="0">
                <a:effectLst/>
              </a:rPr>
              <a:t>Containers are created from a read-only template called an image.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Images are typically built from a </a:t>
            </a:r>
            <a:r>
              <a:rPr lang="en-US" sz="1200" dirty="0" err="1">
                <a:effectLst/>
              </a:rPr>
              <a:t>Dockerfile</a:t>
            </a:r>
            <a:r>
              <a:rPr lang="en-US" sz="1200" dirty="0">
                <a:effectLst/>
              </a:rPr>
              <a:t>, a plaintext file that specifies all of the components that are included in the container. </a:t>
            </a:r>
          </a:p>
          <a:p>
            <a:r>
              <a:rPr lang="en-US" sz="1200" dirty="0">
                <a:effectLst/>
              </a:rPr>
              <a:t>These images are then stored in a registry from which they can be downloaded and run on your cluster.</a:t>
            </a:r>
          </a:p>
        </p:txBody>
      </p:sp>
    </p:spTree>
    <p:extLst>
      <p:ext uri="{BB962C8B-B14F-4D97-AF65-F5344CB8AC3E}">
        <p14:creationId xmlns:p14="http://schemas.microsoft.com/office/powerpoint/2010/main" val="166634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DC252E-2C68-471D-BD05-A4371FB8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182672"/>
            <a:ext cx="8367485" cy="4785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2B934-6472-4440-BE9C-17E2DB61DB5D}"/>
              </a:ext>
            </a:extLst>
          </p:cNvPr>
          <p:cNvSpPr txBox="1"/>
          <p:nvPr/>
        </p:nvSpPr>
        <p:spPr>
          <a:xfrm>
            <a:off x="213360" y="5171440"/>
            <a:ext cx="9363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 Docker image is a collection of files. Base images (Debian, Ubuntu, </a:t>
            </a:r>
            <a:r>
              <a:rPr lang="en-US" sz="1200" dirty="0" err="1">
                <a:effectLst/>
              </a:rPr>
              <a:t>busybox</a:t>
            </a:r>
            <a:r>
              <a:rPr lang="en-US" sz="1200" dirty="0">
                <a:effectLst/>
              </a:rPr>
              <a:t>, fedora, etc.) are what you build your own custom images on top of.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Images are layered and each layer represents a diff (or what changed) from the previous layer. Each Docker image is actually a stack of images. </a:t>
            </a:r>
          </a:p>
          <a:p>
            <a:r>
              <a:rPr lang="en-US" sz="1200" dirty="0">
                <a:effectLst/>
              </a:rPr>
              <a:t>Each layer itself is an image.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When Docker mounts the </a:t>
            </a:r>
            <a:r>
              <a:rPr lang="en-US" sz="1200" dirty="0" err="1">
                <a:effectLst/>
              </a:rPr>
              <a:t>rootfs</a:t>
            </a:r>
            <a:r>
              <a:rPr lang="en-US" sz="1200" dirty="0">
                <a:effectLst/>
              </a:rPr>
              <a:t>, it starts read-only, as in a traditional Linux boot, but then, instead of changing the file system to read-write mode, </a:t>
            </a:r>
          </a:p>
          <a:p>
            <a:r>
              <a:rPr lang="en-US" sz="1200" dirty="0"/>
              <a:t>   </a:t>
            </a:r>
            <a:r>
              <a:rPr lang="en-US" sz="1200" dirty="0">
                <a:effectLst/>
              </a:rPr>
              <a:t>it takes advantage of a union mount to add a read-write file system over the read-only file system. </a:t>
            </a:r>
          </a:p>
          <a:p>
            <a:r>
              <a:rPr lang="en-US" sz="1200" dirty="0">
                <a:effectLst/>
              </a:rPr>
              <a:t>In fact there may be multiple read-only file systems stacked on top of each other.</a:t>
            </a:r>
          </a:p>
        </p:txBody>
      </p:sp>
    </p:spTree>
    <p:extLst>
      <p:ext uri="{BB962C8B-B14F-4D97-AF65-F5344CB8AC3E}">
        <p14:creationId xmlns:p14="http://schemas.microsoft.com/office/powerpoint/2010/main" val="372513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99267-8F83-45D5-ABA8-C8E779CE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26" y="116634"/>
            <a:ext cx="8390347" cy="47552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A5C211-73ED-43D5-B1F3-8374F6BDB6CD}"/>
              </a:ext>
            </a:extLst>
          </p:cNvPr>
          <p:cNvSpPr txBox="1"/>
          <p:nvPr/>
        </p:nvSpPr>
        <p:spPr>
          <a:xfrm>
            <a:off x="0" y="4734342"/>
            <a:ext cx="1149994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Amazon Elastic Container Registry (Amazon ECR) is a fully-managed Docker container registry that makes it easy for you to store, manage, and deploy Docker container images.</a:t>
            </a:r>
          </a:p>
          <a:p>
            <a:r>
              <a:rPr lang="en-US" sz="1200" dirty="0">
                <a:effectLst/>
              </a:rPr>
              <a:t> Amazon ECR can be used standalone and also has deep integration with Amazon ECS, simplifying your development to production workflow.</a:t>
            </a:r>
          </a:p>
          <a:p>
            <a:r>
              <a:rPr lang="en-US" sz="1200" dirty="0">
                <a:effectLst/>
              </a:rPr>
              <a:t>Amazon ECR eliminates the need to operate your own container repositories or worry about scaling the underlying infrastructure. </a:t>
            </a:r>
          </a:p>
          <a:p>
            <a:r>
              <a:rPr lang="en-US" sz="1200" dirty="0">
                <a:effectLst/>
              </a:rPr>
              <a:t>Amazon ECR hosts your images in a highly available and scalable architecture, allowing you to reliably deploy containers for your applications. </a:t>
            </a:r>
          </a:p>
          <a:p>
            <a:r>
              <a:rPr lang="en-US" sz="1200" dirty="0">
                <a:effectLst/>
              </a:rPr>
              <a:t>Amazon ECR eliminates the need to operate and scale the infrastructure required to power your container registry. </a:t>
            </a:r>
          </a:p>
          <a:p>
            <a:r>
              <a:rPr lang="en-US" sz="1200" dirty="0">
                <a:effectLst/>
              </a:rPr>
              <a:t>Amazon ECR uses Amazon S3 for storage to make your container images highly available and accessible, allowing you to reliably deploy new containers for your applications.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Amazon ECR transfers your container images over HTTPS and automatically encrypts your images at rest. </a:t>
            </a:r>
          </a:p>
          <a:p>
            <a:r>
              <a:rPr lang="en-US" sz="1200" dirty="0">
                <a:effectLst/>
              </a:rPr>
              <a:t>You can configure policies to manage permissions for each repository and restrict access to IAM users, roles, or other AWS accounts. </a:t>
            </a:r>
          </a:p>
          <a:p>
            <a:r>
              <a:rPr lang="en-US" sz="1200" dirty="0">
                <a:effectLst/>
              </a:rPr>
              <a:t>Amazon ECR integrates with Amazon ECS and the Docker CLI, allowing you to simplify your development and production workflows. </a:t>
            </a:r>
          </a:p>
          <a:p>
            <a:r>
              <a:rPr lang="en-US" sz="1200" dirty="0">
                <a:effectLst/>
              </a:rPr>
              <a:t>You can easily push your container images to Amazon ECR using the Docker CLI from your development machine, and Amazon ECS can pull them directly for production </a:t>
            </a:r>
            <a:r>
              <a:rPr lang="en-US" sz="1200" dirty="0"/>
              <a:t>deployments.</a:t>
            </a:r>
          </a:p>
        </p:txBody>
      </p:sp>
    </p:spTree>
    <p:extLst>
      <p:ext uri="{BB962C8B-B14F-4D97-AF65-F5344CB8AC3E}">
        <p14:creationId xmlns:p14="http://schemas.microsoft.com/office/powerpoint/2010/main" val="552232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AD8CE4-BA38-4DD6-9330-5DE9F705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6" y="1043733"/>
            <a:ext cx="8397968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34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4C8910-5013-45FA-A4B8-41FB0AB4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95" y="1070405"/>
            <a:ext cx="8413209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3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75EA95-D00C-41B6-BF11-955DE519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1028492"/>
            <a:ext cx="8375106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09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F7BD66-423A-445B-A269-FAE13E75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1051354"/>
            <a:ext cx="8337002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67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6974A-2163-4D53-9DEE-77244DBA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1062785"/>
            <a:ext cx="8337002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10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0EA88-CD9E-4F73-8503-D038E072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75" y="0"/>
            <a:ext cx="8428450" cy="4770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B9050C-D0EA-4C08-86C9-D618534EAA89}"/>
              </a:ext>
            </a:extLst>
          </p:cNvPr>
          <p:cNvSpPr txBox="1"/>
          <p:nvPr/>
        </p:nvSpPr>
        <p:spPr>
          <a:xfrm>
            <a:off x="111760" y="4846320"/>
            <a:ext cx="119178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Amazon ECR is a managed AWS Docker registry service. Amazon ECR provides a command line interface and APIs to create, monitor, and delete repositories and set repository permissions. </a:t>
            </a:r>
          </a:p>
          <a:p>
            <a:r>
              <a:rPr lang="en-US" sz="1200" dirty="0">
                <a:effectLst/>
              </a:rPr>
              <a:t>You can perform the same actions in the Amazon ECR Management Console, which can be accessed via the “Repositories” section of the Amazon ECS Console. </a:t>
            </a:r>
          </a:p>
          <a:p>
            <a:r>
              <a:rPr lang="en-US" sz="1200" dirty="0">
                <a:effectLst/>
              </a:rPr>
              <a:t>Amazon ECR also integrates with the Docker CLI allowing you to push, pull, and tag images on your development machine.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Amazon ECR provides a secure, scalable, and reliable registry. </a:t>
            </a:r>
          </a:p>
          <a:p>
            <a:r>
              <a:rPr lang="en-US" sz="1200" dirty="0">
                <a:effectLst/>
              </a:rPr>
              <a:t>Amazon ECR supports private Docker repositories with resource-based permissions using AWS IAM so that specific users or Amazon EC2 instances can access repositories and images.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Developers can use the Docker CLI to author and manage images. For information on Authenticating Amazon ECR Repositories for Docker CLI with Credential Helper, see </a:t>
            </a:r>
          </a:p>
          <a:p>
            <a:r>
              <a:rPr lang="en-US" sz="1200" dirty="0">
                <a:effectLst/>
              </a:rPr>
              <a:t>https://aws.amazon.com/blogs/compute/authenticating-amazon-ecr-repositories-for-docker-cli-with-credential-helper/. </a:t>
            </a:r>
          </a:p>
        </p:txBody>
      </p:sp>
    </p:spTree>
    <p:extLst>
      <p:ext uri="{BB962C8B-B14F-4D97-AF65-F5344CB8AC3E}">
        <p14:creationId xmlns:p14="http://schemas.microsoft.com/office/powerpoint/2010/main" val="246571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49EBE0-E12C-499E-81E6-C34736FBE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26" y="1039923"/>
            <a:ext cx="839034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70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D96555-E39D-4491-ABE6-56100FA1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639875"/>
            <a:ext cx="8367485" cy="4724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290DBF-7743-41CE-8BA5-5E99709A8251}"/>
              </a:ext>
            </a:extLst>
          </p:cNvPr>
          <p:cNvSpPr txBox="1"/>
          <p:nvPr/>
        </p:nvSpPr>
        <p:spPr>
          <a:xfrm>
            <a:off x="182880" y="5496560"/>
            <a:ext cx="8566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First, there was Amazon EC2. Next, came Docker containers where customers started containerizing applications within EC2 instances. </a:t>
            </a:r>
          </a:p>
          <a:p>
            <a:r>
              <a:rPr lang="en-US" sz="1200" dirty="0">
                <a:effectLst/>
              </a:rPr>
              <a:t>Running one container is fine and rightfully so, you might think to use them a lot. So you add another container. </a:t>
            </a:r>
          </a:p>
          <a:p>
            <a:r>
              <a:rPr lang="en-US" sz="1200" dirty="0">
                <a:effectLst/>
              </a:rPr>
              <a:t>Maybe add a few more that you can still manage.</a:t>
            </a:r>
          </a:p>
        </p:txBody>
      </p:sp>
    </p:spTree>
    <p:extLst>
      <p:ext uri="{BB962C8B-B14F-4D97-AF65-F5344CB8AC3E}">
        <p14:creationId xmlns:p14="http://schemas.microsoft.com/office/powerpoint/2010/main" val="2797902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14336-90CE-4F6C-BE0D-42B7754D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27" y="186483"/>
            <a:ext cx="8375106" cy="4778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23598-AEBA-4C80-97EF-50AF209F6B67}"/>
              </a:ext>
            </a:extLst>
          </p:cNvPr>
          <p:cNvSpPr txBox="1"/>
          <p:nvPr/>
        </p:nvSpPr>
        <p:spPr>
          <a:xfrm>
            <a:off x="162560" y="5080000"/>
            <a:ext cx="10362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What about when you have a fleet and each of container is an application with different lifecycles, needs, customizations? </a:t>
            </a:r>
          </a:p>
          <a:p>
            <a:r>
              <a:rPr lang="en-US" sz="1200" dirty="0">
                <a:effectLst/>
              </a:rPr>
              <a:t>What about the infrastructure that’s running them? </a:t>
            </a:r>
          </a:p>
          <a:p>
            <a:r>
              <a:rPr lang="en-US" sz="1200" dirty="0">
                <a:effectLst/>
              </a:rPr>
              <a:t>You need to figure out a way to manage containerized applications at scale, still leveraging though the same levels of flexibility that a container gives you. </a:t>
            </a:r>
          </a:p>
          <a:p>
            <a:r>
              <a:rPr lang="en-US" sz="1200" dirty="0">
                <a:effectLst/>
              </a:rPr>
              <a:t>Also, you want to secure your computing platform, making sure that you still have control on customers and operators that are consuming the platform. </a:t>
            </a:r>
          </a:p>
          <a:p>
            <a:r>
              <a:rPr lang="en-US" sz="1200" dirty="0">
                <a:effectLst/>
              </a:rPr>
              <a:t>Now you’re suddenly managing a cluster and cluster management is hard. </a:t>
            </a:r>
          </a:p>
          <a:p>
            <a:r>
              <a:rPr lang="en-US" sz="1200" dirty="0">
                <a:effectLst/>
              </a:rPr>
              <a:t>You need a way to intelligently place your containers on the hosts that have the resources and that means you need to know the state of everything in your system.</a:t>
            </a:r>
          </a:p>
        </p:txBody>
      </p:sp>
    </p:spTree>
    <p:extLst>
      <p:ext uri="{BB962C8B-B14F-4D97-AF65-F5344CB8AC3E}">
        <p14:creationId xmlns:p14="http://schemas.microsoft.com/office/powerpoint/2010/main" val="2554195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A751B-2823-4766-A092-53BDE597A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434" y="129585"/>
            <a:ext cx="7685132" cy="43574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AB8FC3-6F87-4F49-A9D7-B7CBF2481AEA}"/>
              </a:ext>
            </a:extLst>
          </p:cNvPr>
          <p:cNvSpPr txBox="1"/>
          <p:nvPr/>
        </p:nvSpPr>
        <p:spPr>
          <a:xfrm>
            <a:off x="-27247" y="4549676"/>
            <a:ext cx="122464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Containers are an increasingly important way for developers to package and deploy their applications. </a:t>
            </a:r>
          </a:p>
          <a:p>
            <a:r>
              <a:rPr lang="en-US" sz="1200" dirty="0">
                <a:effectLst/>
              </a:rPr>
              <a:t>They are lightweight and provide a consistent, portable software environment for applications to easily run and scale anywhere. </a:t>
            </a:r>
          </a:p>
          <a:p>
            <a:r>
              <a:rPr lang="en-US" sz="1200" dirty="0">
                <a:effectLst/>
              </a:rPr>
              <a:t>Building and deploying microservices, running batch jobs, for machine learning applications, and moving existing applications into the cloud are just some of the popular use cases for containers.</a:t>
            </a:r>
          </a:p>
          <a:p>
            <a:r>
              <a:rPr lang="en-US" sz="1200" dirty="0">
                <a:effectLst/>
              </a:rPr>
              <a:t> </a:t>
            </a:r>
          </a:p>
          <a:p>
            <a:r>
              <a:rPr lang="en-US" sz="1200" dirty="0">
                <a:effectLst/>
              </a:rPr>
              <a:t>AWS offers multiple container products to help you deploy, manage, and scale containers in production.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There are a number of ways to run containers on AWS, including Amazon Elastic Container Service (ECS) is a highly scalable, high performance container management service. </a:t>
            </a:r>
          </a:p>
          <a:p>
            <a:r>
              <a:rPr lang="en-US" sz="1200" dirty="0">
                <a:effectLst/>
              </a:rPr>
              <a:t>AWS </a:t>
            </a:r>
            <a:r>
              <a:rPr lang="en-US" sz="1200" dirty="0" err="1">
                <a:effectLst/>
              </a:rPr>
              <a:t>Fargate</a:t>
            </a:r>
            <a:r>
              <a:rPr lang="en-US" sz="1200" dirty="0">
                <a:effectLst/>
              </a:rPr>
              <a:t> is a technology for Amazon ECS that lets you run containers in production without deploying or managing infrastructure.</a:t>
            </a:r>
          </a:p>
          <a:p>
            <a:r>
              <a:rPr lang="en-US" sz="1200" dirty="0">
                <a:effectLst/>
              </a:rPr>
              <a:t> Amazon Elastic Container Service for Kubernetes (EKS) makes it easy for you to run Kubernetes on AWS. </a:t>
            </a:r>
          </a:p>
          <a:p>
            <a:r>
              <a:rPr lang="en-US" sz="1200" dirty="0">
                <a:effectLst/>
              </a:rPr>
              <a:t>AWS </a:t>
            </a:r>
            <a:r>
              <a:rPr lang="en-US" sz="1200" dirty="0" err="1">
                <a:effectLst/>
              </a:rPr>
              <a:t>Fargate</a:t>
            </a:r>
            <a:r>
              <a:rPr lang="en-US" sz="1200" dirty="0">
                <a:effectLst/>
              </a:rPr>
              <a:t> is technology for Amazon ECS that lets you run containers without provisioning or managing servers. </a:t>
            </a:r>
          </a:p>
          <a:p>
            <a:r>
              <a:rPr lang="en-US" sz="1200" dirty="0">
                <a:effectLst/>
              </a:rPr>
              <a:t>Amazon Elastic Container Registry (ECR) is a highly available and secure private container repository that makes it easy to store and manage your Docker container images, </a:t>
            </a:r>
          </a:p>
          <a:p>
            <a:r>
              <a:rPr lang="en-US" sz="1200" dirty="0">
                <a:effectLst/>
              </a:rPr>
              <a:t>encrypting and compressing images at rest so they are fast to pull and secure</a:t>
            </a:r>
          </a:p>
        </p:txBody>
      </p:sp>
    </p:spTree>
    <p:extLst>
      <p:ext uri="{BB962C8B-B14F-4D97-AF65-F5344CB8AC3E}">
        <p14:creationId xmlns:p14="http://schemas.microsoft.com/office/powerpoint/2010/main" val="796482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9F39B-DE47-4DA8-8E05-7352C253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11" y="136319"/>
            <a:ext cx="8390347" cy="4740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06BD6-3B96-43F2-9BA6-73CCFDB513BB}"/>
              </a:ext>
            </a:extLst>
          </p:cNvPr>
          <p:cNvSpPr txBox="1"/>
          <p:nvPr/>
        </p:nvSpPr>
        <p:spPr>
          <a:xfrm>
            <a:off x="203200" y="4876370"/>
            <a:ext cx="115322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Amazon Elastic Container Service (Amazon ECS) is a fully-managed container orchestration service that helps you easily deploy, manage, and scale containerized applications on AWS. </a:t>
            </a:r>
          </a:p>
          <a:p>
            <a:r>
              <a:rPr lang="en-US" sz="1200" dirty="0">
                <a:effectLst/>
              </a:rPr>
              <a:t>With Amazon ECS, you do not have to install and operate your own container orchestration software, manage and scale a cluster of virtual machines, or schedule containers </a:t>
            </a:r>
          </a:p>
          <a:p>
            <a:r>
              <a:rPr lang="en-US" sz="1200" dirty="0"/>
              <a:t>  </a:t>
            </a:r>
            <a:r>
              <a:rPr lang="en-US" sz="1200" dirty="0">
                <a:effectLst/>
              </a:rPr>
              <a:t>on those virtual machines. Amazon ECS is designed from the ground up to be deeply integrated with the rest of the AWS platform, working with services </a:t>
            </a:r>
          </a:p>
          <a:p>
            <a:r>
              <a:rPr lang="en-US" sz="1200" dirty="0">
                <a:effectLst/>
              </a:rPr>
              <a:t>like Amazon Elastic Load Balancer, IAM, Amazon ECR, CloudWatch, AWS CloudFormation, and CloudTrail. </a:t>
            </a:r>
          </a:p>
          <a:p>
            <a:r>
              <a:rPr lang="en-US" sz="1200" dirty="0">
                <a:effectLst/>
              </a:rPr>
              <a:t>With Amazon ECS, you get a highly reliable solution that provides a native AWS API experience for containers, similar to EC2 for virtual machines.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Amazon ECS: </a:t>
            </a:r>
          </a:p>
          <a:p>
            <a:r>
              <a:rPr lang="en-US" sz="1200" dirty="0">
                <a:effectLst/>
              </a:rPr>
              <a:t>• Manages the execution of containerized application in a highly available manner. </a:t>
            </a:r>
          </a:p>
          <a:p>
            <a:r>
              <a:rPr lang="en-US" sz="1200" dirty="0">
                <a:effectLst/>
              </a:rPr>
              <a:t>• Manages clusters of EC2 Instances supporting Docker containers. </a:t>
            </a:r>
          </a:p>
          <a:p>
            <a:r>
              <a:rPr lang="en-US" sz="1200" dirty="0">
                <a:effectLst/>
              </a:rPr>
              <a:t>• Monitors resource consumption and availability requirements</a:t>
            </a:r>
          </a:p>
        </p:txBody>
      </p:sp>
    </p:spTree>
    <p:extLst>
      <p:ext uri="{BB962C8B-B14F-4D97-AF65-F5344CB8AC3E}">
        <p14:creationId xmlns:p14="http://schemas.microsoft.com/office/powerpoint/2010/main" val="238821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F0D72B-5916-41BC-8202-9D4589E1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8" y="1055164"/>
            <a:ext cx="8352244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4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E92DC-ED9C-45BD-BEA1-9A61A7970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209345"/>
            <a:ext cx="8359864" cy="4732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F2EFCD-8B93-4AF2-B8B3-3C1E54681913}"/>
              </a:ext>
            </a:extLst>
          </p:cNvPr>
          <p:cNvSpPr txBox="1"/>
          <p:nvPr/>
        </p:nvSpPr>
        <p:spPr>
          <a:xfrm>
            <a:off x="243840" y="5262880"/>
            <a:ext cx="119173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AWS </a:t>
            </a:r>
            <a:r>
              <a:rPr lang="en-US" sz="1200" dirty="0" err="1">
                <a:effectLst/>
              </a:rPr>
              <a:t>Fargate</a:t>
            </a:r>
            <a:r>
              <a:rPr lang="en-US" sz="1200" dirty="0">
                <a:effectLst/>
              </a:rPr>
              <a:t> is a technology for deploying and managing containers without having to manage any of the underlying infrastructure. </a:t>
            </a:r>
          </a:p>
          <a:p>
            <a:r>
              <a:rPr lang="en-US" sz="1200" dirty="0">
                <a:effectLst/>
              </a:rPr>
              <a:t>You no longer have to provision, configure, and scale clusters of virtual machines to run containers.</a:t>
            </a:r>
          </a:p>
          <a:p>
            <a:r>
              <a:rPr lang="en-US" sz="1200" dirty="0">
                <a:effectLst/>
              </a:rPr>
              <a:t>Simply upload your container image, specify resource requirements, and AWS </a:t>
            </a:r>
            <a:r>
              <a:rPr lang="en-US" sz="1200" dirty="0" err="1">
                <a:effectLst/>
              </a:rPr>
              <a:t>Fargate</a:t>
            </a:r>
            <a:r>
              <a:rPr lang="en-US" sz="1200" dirty="0">
                <a:effectLst/>
              </a:rPr>
              <a:t> launches containers for you within seconds.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AWS </a:t>
            </a:r>
            <a:r>
              <a:rPr lang="en-US" sz="1200" dirty="0" err="1">
                <a:effectLst/>
              </a:rPr>
              <a:t>Fargate</a:t>
            </a:r>
            <a:r>
              <a:rPr lang="en-US" sz="1200" dirty="0">
                <a:effectLst/>
              </a:rPr>
              <a:t> enables you to focus on designing and running the application, not the infrastructure.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AWS </a:t>
            </a:r>
            <a:r>
              <a:rPr lang="en-US" sz="1200" dirty="0" err="1">
                <a:effectLst/>
              </a:rPr>
              <a:t>Fargate</a:t>
            </a:r>
            <a:r>
              <a:rPr lang="en-US" sz="1200" dirty="0">
                <a:effectLst/>
              </a:rPr>
              <a:t> enables developers to focus 100% on their applications. With AWS </a:t>
            </a:r>
            <a:r>
              <a:rPr lang="en-US" sz="1200" dirty="0" err="1">
                <a:effectLst/>
              </a:rPr>
              <a:t>Fargate</a:t>
            </a:r>
            <a:r>
              <a:rPr lang="en-US" sz="1200" dirty="0">
                <a:effectLst/>
              </a:rPr>
              <a:t>, instance management goes away.</a:t>
            </a:r>
          </a:p>
          <a:p>
            <a:r>
              <a:rPr lang="en-US" sz="1200" dirty="0">
                <a:effectLst/>
              </a:rPr>
              <a:t> The </a:t>
            </a:r>
            <a:r>
              <a:rPr lang="en-US" sz="1200" dirty="0" err="1">
                <a:effectLst/>
              </a:rPr>
              <a:t>Fargate</a:t>
            </a:r>
            <a:r>
              <a:rPr lang="en-US" sz="1200" dirty="0">
                <a:effectLst/>
              </a:rPr>
              <a:t> launch type only supports using container images hosted in Amazon ECR or publicly on Docker Hub. Private repositories are currently only supported using the EC2 launch type.</a:t>
            </a:r>
          </a:p>
        </p:txBody>
      </p:sp>
    </p:spTree>
    <p:extLst>
      <p:ext uri="{BB962C8B-B14F-4D97-AF65-F5344CB8AC3E}">
        <p14:creationId xmlns:p14="http://schemas.microsoft.com/office/powerpoint/2010/main" val="246000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1DE1C-3553-4DBF-B9A7-D63CC6441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1081836"/>
            <a:ext cx="8337002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68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2B3702-3897-4C65-BF36-10907301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1279955"/>
            <a:ext cx="8367485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51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DECC56-63BC-4128-988C-9A55C425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196681"/>
            <a:ext cx="7014572" cy="3983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53C4B3-0999-4BFD-B2C7-897561ABE4D6}"/>
              </a:ext>
            </a:extLst>
          </p:cNvPr>
          <p:cNvSpPr txBox="1"/>
          <p:nvPr/>
        </p:nvSpPr>
        <p:spPr>
          <a:xfrm>
            <a:off x="50800" y="4180344"/>
            <a:ext cx="1209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Kubernetes is open source software that allows you to deploy and manage containerized applications at scale. </a:t>
            </a:r>
          </a:p>
          <a:p>
            <a:r>
              <a:rPr lang="en-US" sz="1200" dirty="0">
                <a:effectLst/>
              </a:rPr>
              <a:t>Kubernetes groups containers into logical groupings for management and discoverability, then launches them onto clusters of EC2 instances. </a:t>
            </a:r>
          </a:p>
          <a:p>
            <a:r>
              <a:rPr lang="en-US" sz="1200" dirty="0">
                <a:effectLst/>
              </a:rPr>
              <a:t>Using Kubernetes you can run containerized applications including microservices, batch processing workers, and platforms as a service (PaaS) using the same toolset </a:t>
            </a:r>
          </a:p>
          <a:p>
            <a:r>
              <a:rPr lang="en-US" sz="1200" dirty="0"/>
              <a:t>    </a:t>
            </a:r>
            <a:r>
              <a:rPr lang="en-US" sz="1200" dirty="0">
                <a:effectLst/>
              </a:rPr>
              <a:t>on premises and in the cloud.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Amazon Elastic Container Service for Kubernetes (Amazon EKS) is a managed service that makes it easy for you to run Kubernetes on AWS without needing to become an expert </a:t>
            </a:r>
          </a:p>
          <a:p>
            <a:r>
              <a:rPr lang="en-US" sz="1200" dirty="0"/>
              <a:t>  </a:t>
            </a:r>
            <a:r>
              <a:rPr lang="en-US" sz="1200" dirty="0">
                <a:effectLst/>
              </a:rPr>
              <a:t>in operating Kubernetes. Amazon EKS runs the Kubernetes management infrastructure for you across multiple AWS Availability Zones to eliminate a single point of failure. </a:t>
            </a:r>
          </a:p>
          <a:p>
            <a:r>
              <a:rPr lang="en-US" sz="1200" dirty="0">
                <a:effectLst/>
              </a:rPr>
              <a:t>Amazon EKS is certified Kubernetes conformant so you can use existing tooling and plugins from partners and the Kubernetes community. </a:t>
            </a:r>
          </a:p>
          <a:p>
            <a:r>
              <a:rPr lang="en-US" sz="1200" dirty="0">
                <a:effectLst/>
              </a:rPr>
              <a:t>Applications running on any standard Kubernetes environment are fully compatible and can be easily migrated to Amazon EKS.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Amazon EKS provisions and scales the Kubernetes control plane, including the API servers and backend persistence layer, across multiple AWS availability zones for high availability </a:t>
            </a:r>
          </a:p>
          <a:p>
            <a:r>
              <a:rPr lang="en-US" sz="1200" dirty="0"/>
              <a:t>   </a:t>
            </a:r>
            <a:r>
              <a:rPr lang="en-US" sz="1200" dirty="0">
                <a:effectLst/>
              </a:rPr>
              <a:t>and fault tolerance. Amazon EKS automatically detects and replaces unhealthy control plane nodes and provides patching for the control plane. </a:t>
            </a:r>
          </a:p>
          <a:p>
            <a:r>
              <a:rPr lang="en-US" sz="1200" dirty="0">
                <a:effectLst/>
              </a:rPr>
              <a:t>Amazon EKS is integrated with many AWS services to provide scalability and security for your applications. </a:t>
            </a:r>
          </a:p>
          <a:p>
            <a:r>
              <a:rPr lang="en-US" sz="1200" dirty="0">
                <a:effectLst/>
              </a:rPr>
              <a:t>These services include Elastic Load Balancing for load distribution, IAM for authentication, Amazon VPC for isolation, AWS </a:t>
            </a:r>
            <a:r>
              <a:rPr lang="en-US" sz="1200" dirty="0" err="1">
                <a:effectLst/>
              </a:rPr>
              <a:t>PrivateLink</a:t>
            </a:r>
            <a:r>
              <a:rPr lang="en-US" sz="1200" dirty="0">
                <a:effectLst/>
              </a:rPr>
              <a:t> for private network access, and AWS CloudTrail for logging.</a:t>
            </a:r>
          </a:p>
        </p:txBody>
      </p:sp>
    </p:spTree>
    <p:extLst>
      <p:ext uri="{BB962C8B-B14F-4D97-AF65-F5344CB8AC3E}">
        <p14:creationId xmlns:p14="http://schemas.microsoft.com/office/powerpoint/2010/main" val="1204072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7A45EE-56A4-4DBA-A30E-AA7168C4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8" y="879902"/>
            <a:ext cx="8352244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55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9FF575-C7DE-49D8-A31E-136B0C14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608" y="75909"/>
            <a:ext cx="3269263" cy="983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D3885-CEE3-48D0-B5A5-68F3BC88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47" y="1058974"/>
            <a:ext cx="8375106" cy="4740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496AA-816F-4B9B-A2E2-1BD04C816AFC}"/>
              </a:ext>
            </a:extLst>
          </p:cNvPr>
          <p:cNvSpPr txBox="1"/>
          <p:nvPr/>
        </p:nvSpPr>
        <p:spPr>
          <a:xfrm>
            <a:off x="558800" y="5612539"/>
            <a:ext cx="78806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/>
              </a:rPr>
              <a:t>Read left to right: </a:t>
            </a:r>
          </a:p>
          <a:p>
            <a:r>
              <a:rPr lang="en-US" sz="1000" dirty="0">
                <a:effectLst/>
              </a:rPr>
              <a:t>(True) </a:t>
            </a:r>
          </a:p>
          <a:p>
            <a:r>
              <a:rPr lang="en-US" sz="1000" dirty="0">
                <a:effectLst/>
              </a:rPr>
              <a:t>(True) </a:t>
            </a:r>
          </a:p>
          <a:p>
            <a:r>
              <a:rPr lang="en-US" sz="1000" dirty="0">
                <a:effectLst/>
              </a:rPr>
              <a:t>(False) With ECS, you do not have to install and operate your own container orchestration software, manage and scale a cluster of virtual machines. </a:t>
            </a:r>
          </a:p>
          <a:p>
            <a:r>
              <a:rPr lang="en-US" sz="1000" dirty="0">
                <a:effectLst/>
              </a:rPr>
              <a:t>(False) To delete an instance of a container, you use the docker rm command. To delete an image, you use the docker </a:t>
            </a:r>
            <a:r>
              <a:rPr lang="en-US" sz="1000" dirty="0" err="1">
                <a:effectLst/>
              </a:rPr>
              <a:t>rmi</a:t>
            </a:r>
            <a:r>
              <a:rPr lang="en-US" sz="1000" dirty="0">
                <a:effectLst/>
              </a:rPr>
              <a:t> command. </a:t>
            </a:r>
          </a:p>
          <a:p>
            <a:r>
              <a:rPr lang="en-US" sz="1000" dirty="0">
                <a:effectLst/>
              </a:rPr>
              <a:t>(True) </a:t>
            </a:r>
          </a:p>
          <a:p>
            <a:r>
              <a:rPr lang="en-US" sz="1000" dirty="0">
                <a:effectLst/>
              </a:rPr>
              <a:t>(True)</a:t>
            </a:r>
          </a:p>
        </p:txBody>
      </p:sp>
    </p:spTree>
    <p:extLst>
      <p:ext uri="{BB962C8B-B14F-4D97-AF65-F5344CB8AC3E}">
        <p14:creationId xmlns:p14="http://schemas.microsoft.com/office/powerpoint/2010/main" val="969323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4E9FFD-DC8A-42A4-BA13-F47C16818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116" y="62259"/>
            <a:ext cx="4642617" cy="1258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C54123-91FE-4E12-939B-7C19C50F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37" y="1239023"/>
            <a:ext cx="6454721" cy="3668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63277-A2B7-45F6-A72D-28697B6AFD8B}"/>
              </a:ext>
            </a:extLst>
          </p:cNvPr>
          <p:cNvSpPr txBox="1"/>
          <p:nvPr/>
        </p:nvSpPr>
        <p:spPr>
          <a:xfrm>
            <a:off x="233680" y="4907280"/>
            <a:ext cx="31043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In this lab, you will: </a:t>
            </a:r>
          </a:p>
          <a:p>
            <a:r>
              <a:rPr lang="en-US" sz="1200" dirty="0">
                <a:effectLst/>
              </a:rPr>
              <a:t>• Launch an EC2 instance with user-data </a:t>
            </a:r>
          </a:p>
          <a:p>
            <a:r>
              <a:rPr lang="en-US" sz="1200" dirty="0">
                <a:effectLst/>
              </a:rPr>
              <a:t>• Create a </a:t>
            </a:r>
            <a:r>
              <a:rPr lang="en-US" sz="1200" dirty="0" err="1">
                <a:effectLst/>
              </a:rPr>
              <a:t>Dockerfile</a:t>
            </a:r>
            <a:r>
              <a:rPr lang="en-US" sz="1200" dirty="0">
                <a:effectLst/>
              </a:rPr>
              <a:t> </a:t>
            </a:r>
          </a:p>
          <a:p>
            <a:r>
              <a:rPr lang="en-US" sz="1200" dirty="0">
                <a:effectLst/>
              </a:rPr>
              <a:t>• Create a Docker image using a </a:t>
            </a:r>
            <a:r>
              <a:rPr lang="en-US" sz="1200" dirty="0" err="1">
                <a:effectLst/>
              </a:rPr>
              <a:t>dockerfile</a:t>
            </a:r>
            <a:r>
              <a:rPr lang="en-US" sz="1200" dirty="0">
                <a:effectLst/>
              </a:rPr>
              <a:t> </a:t>
            </a:r>
          </a:p>
          <a:p>
            <a:r>
              <a:rPr lang="en-US" sz="1200" dirty="0">
                <a:effectLst/>
              </a:rPr>
              <a:t>• Run a container from a Docker image </a:t>
            </a:r>
          </a:p>
          <a:p>
            <a:r>
              <a:rPr lang="en-US" sz="1200" dirty="0">
                <a:effectLst/>
              </a:rPr>
              <a:t>• Interact with and administer your containers </a:t>
            </a:r>
          </a:p>
          <a:p>
            <a:r>
              <a:rPr lang="en-US" sz="1200" dirty="0">
                <a:effectLst/>
              </a:rPr>
              <a:t>• Create an ECR Repository </a:t>
            </a:r>
          </a:p>
          <a:p>
            <a:r>
              <a:rPr lang="en-US" sz="1200" dirty="0">
                <a:effectLst/>
              </a:rPr>
              <a:t>• Authenticate the Docker client to ECR </a:t>
            </a:r>
          </a:p>
          <a:p>
            <a:r>
              <a:rPr lang="en-US" sz="1200" dirty="0">
                <a:effectLst/>
              </a:rPr>
              <a:t>• Push a Docker image to ECR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804D8-1A10-4368-8E83-F81A6D509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116" y="4845021"/>
            <a:ext cx="3436534" cy="1950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1B510-4DA0-42C7-B461-D38BA7E51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880" y="5240340"/>
            <a:ext cx="3323823" cy="122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1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BC3BE-9FC5-4FBC-9172-F1C10429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8" y="1055164"/>
            <a:ext cx="8352244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01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4A38E-C68D-4EA8-A3F4-38CA0A38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06" y="563674"/>
            <a:ext cx="8405588" cy="4755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AF47A-1E9C-4FFD-A91F-844E96B3D901}"/>
              </a:ext>
            </a:extLst>
          </p:cNvPr>
          <p:cNvSpPr txBox="1"/>
          <p:nvPr/>
        </p:nvSpPr>
        <p:spPr>
          <a:xfrm>
            <a:off x="955040" y="5679440"/>
            <a:ext cx="79377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For </a:t>
            </a:r>
            <a:r>
              <a:rPr lang="en-US" sz="1200" dirty="0" err="1">
                <a:effectLst/>
              </a:rPr>
              <a:t>Dockerfile</a:t>
            </a:r>
            <a:r>
              <a:rPr lang="en-US" sz="1200" dirty="0">
                <a:effectLst/>
              </a:rPr>
              <a:t> writing best practices, see </a:t>
            </a:r>
            <a:r>
              <a:rPr lang="en-US" sz="1200" dirty="0">
                <a:effectLst/>
                <a:hlinkClick r:id="rId3"/>
              </a:rPr>
              <a:t>https://docs.docker.com/develop/develop-images/dockerfile_best-practices/#label</a:t>
            </a:r>
            <a:endParaRPr lang="en-US" sz="1200" dirty="0">
              <a:effectLst/>
            </a:endParaRPr>
          </a:p>
          <a:p>
            <a:endParaRPr lang="en-US" sz="12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87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56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4785DC-79ED-42AE-902E-03B03EE8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1051354"/>
            <a:ext cx="8359864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525F75-7F13-4D9C-8E92-7B79D6CD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242364"/>
            <a:ext cx="8375106" cy="4747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520A17-5416-4831-9522-12920D9365EC}"/>
              </a:ext>
            </a:extLst>
          </p:cNvPr>
          <p:cNvSpPr txBox="1"/>
          <p:nvPr/>
        </p:nvSpPr>
        <p:spPr>
          <a:xfrm>
            <a:off x="629920" y="5201920"/>
            <a:ext cx="10603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Containers are a method of operating system virtualization that allow you to run an application and its dependencies in resource-isolated processes. </a:t>
            </a:r>
          </a:p>
          <a:p>
            <a:r>
              <a:rPr lang="en-US" sz="1200" dirty="0">
                <a:effectLst/>
              </a:rPr>
              <a:t>Containers allow you to easily package an application's code, configurations, and dependencies into easy to use building blocks that deliver environmental consistency, </a:t>
            </a:r>
          </a:p>
          <a:p>
            <a:r>
              <a:rPr lang="en-US" sz="1200" dirty="0"/>
              <a:t>    </a:t>
            </a:r>
            <a:r>
              <a:rPr lang="en-US" sz="1200" dirty="0">
                <a:effectLst/>
              </a:rPr>
              <a:t>operational efficiency, developer productivity, and version control.</a:t>
            </a:r>
          </a:p>
        </p:txBody>
      </p:sp>
    </p:spTree>
    <p:extLst>
      <p:ext uri="{BB962C8B-B14F-4D97-AF65-F5344CB8AC3E}">
        <p14:creationId xmlns:p14="http://schemas.microsoft.com/office/powerpoint/2010/main" val="421560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3DB87-8BC9-4692-B355-2CC86B1C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37" y="309674"/>
            <a:ext cx="8382726" cy="47552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5059B-7C2A-48E9-9945-F1DD32AD98A6}"/>
              </a:ext>
            </a:extLst>
          </p:cNvPr>
          <p:cNvSpPr txBox="1"/>
          <p:nvPr/>
        </p:nvSpPr>
        <p:spPr>
          <a:xfrm>
            <a:off x="0" y="4919008"/>
            <a:ext cx="117325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Prior to the introduction of containers, developers and administrators were often faced with a challenging web of complex compatibility restrictions, in which an application or workload </a:t>
            </a:r>
          </a:p>
          <a:p>
            <a:r>
              <a:rPr lang="en-US" sz="1200" dirty="0">
                <a:effectLst/>
              </a:rPr>
              <a:t>was built specifically for its predetermined environment. If this workload needed to be migrated, for example from bare metal to a virtual machine, or from a VM to the cloud,</a:t>
            </a:r>
          </a:p>
          <a:p>
            <a:r>
              <a:rPr lang="en-US" sz="1200" dirty="0">
                <a:effectLst/>
              </a:rPr>
              <a:t> or between service providers, then this generally meant rebuilding the application or workload entirely to ensure compatibility in the new environment.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 Containers were conceived as an answer to this matrix of restriction and incompatibilities by providing a common interface for migrating applications between environments. </a:t>
            </a:r>
          </a:p>
          <a:p>
            <a:r>
              <a:rPr lang="en-US" sz="1200" dirty="0">
                <a:effectLst/>
              </a:rPr>
              <a:t>Challenges include: </a:t>
            </a:r>
          </a:p>
          <a:p>
            <a:r>
              <a:rPr lang="en-US" sz="1200" dirty="0">
                <a:effectLst/>
              </a:rPr>
              <a:t>• Existing architecture can’t handle extreme loads or scale easily.</a:t>
            </a:r>
          </a:p>
          <a:p>
            <a:r>
              <a:rPr lang="en-US" sz="1200" dirty="0">
                <a:effectLst/>
              </a:rPr>
              <a:t>• Independent development teams on different release schedules. </a:t>
            </a:r>
          </a:p>
          <a:p>
            <a:r>
              <a:rPr lang="en-US" sz="1200" dirty="0">
                <a:effectLst/>
              </a:rPr>
              <a:t>• Needed the ability for individual services to run multiple versions in production. </a:t>
            </a:r>
          </a:p>
          <a:p>
            <a:r>
              <a:rPr lang="en-US" sz="1200" dirty="0">
                <a:effectLst/>
              </a:rPr>
              <a:t>• Microservices architecture with a growing number of services and engineers</a:t>
            </a:r>
          </a:p>
        </p:txBody>
      </p:sp>
    </p:spTree>
    <p:extLst>
      <p:ext uri="{BB962C8B-B14F-4D97-AF65-F5344CB8AC3E}">
        <p14:creationId xmlns:p14="http://schemas.microsoft.com/office/powerpoint/2010/main" val="2816219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5AE9E-57CD-4B43-A886-87C576CD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60" y="41733"/>
            <a:ext cx="6957422" cy="3953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323A2E-4116-4806-BB5A-A0423F82ABFB}"/>
              </a:ext>
            </a:extLst>
          </p:cNvPr>
          <p:cNvSpPr txBox="1"/>
          <p:nvPr/>
        </p:nvSpPr>
        <p:spPr>
          <a:xfrm>
            <a:off x="0" y="3995678"/>
            <a:ext cx="118160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Let’s take a moment to look at the evolution of services to microservices. For example, many applications that utilize the Model View Controller Framework use a monolithic architecture. </a:t>
            </a:r>
          </a:p>
          <a:p>
            <a:r>
              <a:rPr lang="en-US" sz="1200" dirty="0">
                <a:effectLst/>
              </a:rPr>
              <a:t>The application is deployed as a single file (for example Java) or a collection of files rooted at the same directory (such as Rails). </a:t>
            </a:r>
          </a:p>
          <a:p>
            <a:r>
              <a:rPr lang="en-US" sz="1200" dirty="0">
                <a:effectLst/>
              </a:rPr>
              <a:t>All the application code runs in the same process. Scaling requires deploying multiple copies of the exact same application code to multiple servers.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There are a number of problems with the monolithic architecture. First, as features and services are added to the application, the code base will grow substantially more complex. </a:t>
            </a:r>
          </a:p>
          <a:p>
            <a:r>
              <a:rPr lang="en-US" sz="1200" dirty="0">
                <a:effectLst/>
              </a:rPr>
              <a:t>Because all the application code runs in the same process on the server, it is difficult (if not impossible) to scale individual portions of the application.</a:t>
            </a:r>
          </a:p>
          <a:p>
            <a:r>
              <a:rPr lang="en-US" sz="1200" dirty="0">
                <a:effectLst/>
              </a:rPr>
              <a:t>If one service is memory intensive and another CPU intensive, the server must be provisioned with enough memory and CPU to handle the baseline load for each service.</a:t>
            </a:r>
          </a:p>
          <a:p>
            <a:r>
              <a:rPr lang="en-US" sz="1200" dirty="0">
                <a:effectLst/>
              </a:rPr>
              <a:t> Finally, and more subtlety, the engineering team structure will often start to mirror the application architecture over time.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The microservices architecture is designed to address these issues. </a:t>
            </a:r>
          </a:p>
          <a:p>
            <a:r>
              <a:rPr lang="en-US" sz="1200" dirty="0">
                <a:effectLst/>
              </a:rPr>
              <a:t>The services defined in the monolithic application architecture are decomposed into individual services, and deployed separately from one another on separate hosts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Within a microservices architecture, each application component runs as its own service and communicates with other services via a well-defined API. </a:t>
            </a:r>
          </a:p>
          <a:p>
            <a:r>
              <a:rPr lang="en-US" sz="1200" dirty="0">
                <a:effectLst/>
              </a:rPr>
              <a:t>Microservices are built around business capabilities, and each service performs a single function. </a:t>
            </a:r>
          </a:p>
          <a:p>
            <a:r>
              <a:rPr lang="en-US" sz="1200" dirty="0">
                <a:effectLst/>
              </a:rPr>
              <a:t>Microservices can be written using different frameworks and programming languages, and you can deploy them independently, as a single service, or as a group of services. </a:t>
            </a:r>
          </a:p>
        </p:txBody>
      </p:sp>
    </p:spTree>
    <p:extLst>
      <p:ext uri="{BB962C8B-B14F-4D97-AF65-F5344CB8AC3E}">
        <p14:creationId xmlns:p14="http://schemas.microsoft.com/office/powerpoint/2010/main" val="3699172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47985-53C3-4566-93EF-01E5088C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162355"/>
            <a:ext cx="8337002" cy="4724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35D910-95FB-4919-BA9F-842E7BCBA7E1}"/>
              </a:ext>
            </a:extLst>
          </p:cNvPr>
          <p:cNvSpPr txBox="1"/>
          <p:nvPr/>
        </p:nvSpPr>
        <p:spPr>
          <a:xfrm>
            <a:off x="193040" y="5090160"/>
            <a:ext cx="10568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</a:rPr>
              <a:t>Containers allow you to easily package an application's code, configurations, and dependencies into easy to use building blocks that deliver environmental consistency,</a:t>
            </a:r>
          </a:p>
          <a:p>
            <a:r>
              <a:rPr lang="en-US" sz="1200" dirty="0"/>
              <a:t>   </a:t>
            </a:r>
            <a:r>
              <a:rPr lang="en-US" sz="1200" dirty="0">
                <a:effectLst/>
              </a:rPr>
              <a:t> operational efficiency, developer productivity, and version control. </a:t>
            </a:r>
          </a:p>
          <a:p>
            <a:endParaRPr lang="en-US" sz="1200" dirty="0"/>
          </a:p>
          <a:p>
            <a:r>
              <a:rPr lang="en-US" sz="1200" dirty="0">
                <a:effectLst/>
              </a:rPr>
              <a:t>Containers can help ensure that applications deploy quickly, reliably, and consistently regardless of deployment environment. </a:t>
            </a:r>
          </a:p>
        </p:txBody>
      </p:sp>
    </p:spTree>
    <p:extLst>
      <p:ext uri="{BB962C8B-B14F-4D97-AF65-F5344CB8AC3E}">
        <p14:creationId xmlns:p14="http://schemas.microsoft.com/office/powerpoint/2010/main" val="407130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E4FB2-3C99-4BB4-B72B-31D381B7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8" y="97582"/>
            <a:ext cx="8352244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1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3484</Words>
  <Application>Microsoft Office PowerPoint</Application>
  <PresentationFormat>Widescreen</PresentationFormat>
  <Paragraphs>199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LaGrone</dc:creator>
  <cp:lastModifiedBy>Mark LaGrone</cp:lastModifiedBy>
  <cp:revision>6</cp:revision>
  <dcterms:created xsi:type="dcterms:W3CDTF">2020-07-17T14:16:14Z</dcterms:created>
  <dcterms:modified xsi:type="dcterms:W3CDTF">2020-07-17T15:01:52Z</dcterms:modified>
</cp:coreProperties>
</file>